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gif" ContentType="image/gif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58" r:id="rId4"/>
    <p:sldId id="260" r:id="rId5"/>
    <p:sldId id="262" r:id="rId6"/>
    <p:sldId id="263" r:id="rId7"/>
    <p:sldId id="264" r:id="rId8"/>
    <p:sldId id="265" r:id="rId9"/>
    <p:sldId id="270" r:id="rId10"/>
    <p:sldId id="267" r:id="rId11"/>
    <p:sldId id="259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4D7519-D461-4647-8FDB-9395F83BC60F}" type="datetimeFigureOut">
              <a:rPr lang="ru-RU" smtClean="0"/>
              <a:pPr/>
              <a:t>02.12.2022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3E8950-C61A-4BFE-ADF3-D96C47B1C87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r>
              <a:rPr lang="ru-RU" dirty="0" smtClean="0"/>
              <a:t>Мы,</a:t>
            </a:r>
            <a:r>
              <a:rPr lang="ru-RU" baseline="0" dirty="0" smtClean="0"/>
              <a:t> ученики 3 «А класса средней школы №6 города </a:t>
            </a:r>
            <a:r>
              <a:rPr lang="ru-RU" baseline="0" smtClean="0"/>
              <a:t>Тутаева </a:t>
            </a:r>
            <a:r>
              <a:rPr lang="ru-RU" baseline="0" smtClean="0"/>
              <a:t>хотим </a:t>
            </a:r>
            <a:r>
              <a:rPr lang="ru-RU" baseline="0" dirty="0" smtClean="0"/>
              <a:t>рассказать о нашем земляке – </a:t>
            </a:r>
            <a:r>
              <a:rPr lang="ru-RU" dirty="0" smtClean="0"/>
              <a:t>Федоре</a:t>
            </a:r>
            <a:r>
              <a:rPr lang="ru-RU" baseline="0" dirty="0" smtClean="0"/>
              <a:t> </a:t>
            </a:r>
            <a:r>
              <a:rPr lang="ru-RU" dirty="0" smtClean="0"/>
              <a:t>Ивановиче Зиновьеве - </a:t>
            </a:r>
            <a:r>
              <a:rPr lang="ru-RU" sz="1200" b="0" dirty="0" smtClean="0"/>
              <a:t>Советском военачальнике, участнике Великой Отечественной войны, Герое Советского Союза, генерал-майоре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3E8950-C61A-4BFE-ADF3-D96C47B1C872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Грудь его украшали также иностранные награды: орден Югославии «Партизанская звезда» I степени, румынский – «Защита Родины».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3E8950-C61A-4BFE-ADF3-D96C47B1C872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Федор Иванович отдал военной профессии 34 года своей жизни, пройдя путь от красноармейца до генерал-майора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после войны он продолжительное время жил в столице Молдавии – Кишиневе. Находясь в отставке, он занимался общественной работой. Скончался в марте 1981 года.</a:t>
            </a:r>
          </a:p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3E8950-C61A-4BFE-ADF3-D96C47B1C872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 Юбилейной площади города Тутаева, на аллее Славы, в честь Героя Советского Союза Федорова Ивановича Зиновьева установлен памятный знак.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3E8950-C61A-4BFE-ADF3-D96C47B1C872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Родился </a:t>
            </a:r>
            <a:r>
              <a:rPr lang="ru-RU" dirty="0" smtClean="0"/>
              <a:t>5 мая 1901 года в д. Бабкино ныне Тутаевского района Ярославской области 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 семье крестьянина. Окончив церковноприходскую школу, ушел в город Санкт-Петербург на заработки. Больше пяти лет работал мальчиком у разных хозяев. В октябре 1917 года вернулся в деревню и жил там до призыва в армию.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3E8950-C61A-4BFE-ADF3-D96C47B1C872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Свой военный путь начал в 19 лет. Участник Гражданской войны. Будучи бойцом 40-й стрелковой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Богучарской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дивизии, он сражался против Врангеля в 1920 году. 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После окончания Гражданской войны Зиновьев остался служить в РККА.  Член ВКП (б) с 1925 года. В 1927 году окончил Военно-политическую школу, в 1932 – курсы «Выстрел», в 1937 – Военную академию имени М.В.Фрунзе.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 июня 1941 года — находился  фронтах Великой Отечественной войны. Принимал участие в боях на Юго-Западном, Степном, 2-м и 3-м Украинских фронтах. Войну начал военным комиссаром штаба 26-й армии, участвовал в боях под Киевом, где попал в окружение.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3E8950-C61A-4BFE-ADF3-D96C47B1C872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 конце лета и в начале осени 1941 года войска Юго-Западного фронта стойко обороняли Киев и Днепр.</a:t>
            </a:r>
          </a:p>
          <a:p>
            <a:r>
              <a:rPr lang="ru-RU" dirty="0" smtClean="0"/>
              <a:t>26-я армия оказались в жутком Киевском котле. В окружение попали 532 тысячи советских солдат.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Было несколько попыток перейти реку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Сула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но все они не удались – немцы не дали перейти реку.</a:t>
            </a: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3E8950-C61A-4BFE-ADF3-D96C47B1C872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После ожесточённых боёв от отряда осталась лишь небольшая группа. </a:t>
            </a:r>
            <a:endParaRPr lang="ru-RU" dirty="0" smtClean="0"/>
          </a:p>
          <a:p>
            <a:r>
              <a:rPr lang="ru-RU" dirty="0" smtClean="0"/>
              <a:t>Зиновьев, как и многие другие бойцы, был контужен и ранен. Начались мучительные </a:t>
            </a:r>
            <a:r>
              <a:rPr lang="ru-RU" b="1" dirty="0" smtClean="0"/>
              <a:t>16-месячные скитания</a:t>
            </a:r>
            <a:r>
              <a:rPr lang="ru-RU" dirty="0" smtClean="0"/>
              <a:t> по тылам противника. Фёдор Зиновьев шёл по Киевской, Полтавской, Харьковской, Сумской, Курской и Воронежской областям. Он дважды попадал в руки немцев и полицаев. И дважды сумел сбежать из-под охраны. 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Вновь попавший в плен Зиновьев в январе 1943 года был освобождён из лагеря в городе Миллерово. 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3E8950-C61A-4BFE-ADF3-D96C47B1C872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 марте 1943 года он вернулся в действующую армию. Участвовал в Курской битве, битве за Днепр, освобождении Украинской ССР, Ясско-Кишинёвской операции, освобождении Молдавской ССР, Румынии, Болгарии, Югославии, Венгрии, Австрии.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3E8950-C61A-4BFE-ADF3-D96C47B1C872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С ноября 1944 года генерал-майор Фёдор Зиновьев командовал 74-й стрелковой дивизией 57-й армии 3-го Украинского фронта. Дивизия особо отличилась во время освобождения Югославии, прорвав оборону противника в районе города </a:t>
            </a:r>
            <a:r>
              <a:rPr lang="ru-RU" dirty="0" err="1" smtClean="0"/>
              <a:t>Апатин</a:t>
            </a:r>
            <a:r>
              <a:rPr lang="ru-RU" dirty="0" smtClean="0"/>
              <a:t>, с ходу переправившись через Дунай и расширив плацдарм, что способствовало успешному наступлению вперёд частей корпуса.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3E8950-C61A-4BFE-ADF3-D96C47B1C872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Указом Президиума Верховного Совета СССР от 28 апреля 1945 года за «образцовое выполнение боевых заданий командования на фронте борьбы с немецкими захватчиками и проявленные при этом отвагу и геройство» генерал-майор Фёдор Зиновьев был удостоен высокого звания Героя Советского Союза с вручением ордена Ленина и медали «Золотая Звезда» за номером 5435.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3E8950-C61A-4BFE-ADF3-D96C47B1C872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Он имел немало высоких правительственных наград: Золотую Звезду Героя Советского Союза, два ордена Ленина, три – Красного Знамени, ордена Отечественной войны I степени, Кутузова II степени, Богдана Хмельницкого II степени. 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3E8950-C61A-4BFE-ADF3-D96C47B1C872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8348B4-9729-4EB1-B45C-EEF3EFD1170E}" type="datetimeFigureOut">
              <a:rPr lang="ru-RU" smtClean="0"/>
              <a:pPr/>
              <a:t>02.12.2022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EBB887-771C-471E-BCA0-722B7FF4948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8348B4-9729-4EB1-B45C-EEF3EFD1170E}" type="datetimeFigureOut">
              <a:rPr lang="ru-RU" smtClean="0"/>
              <a:pPr/>
              <a:t>02.12.2022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EBB887-771C-471E-BCA0-722B7FF494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8348B4-9729-4EB1-B45C-EEF3EFD1170E}" type="datetimeFigureOut">
              <a:rPr lang="ru-RU" smtClean="0"/>
              <a:pPr/>
              <a:t>02.12.2022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EBB887-771C-471E-BCA0-722B7FF494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8348B4-9729-4EB1-B45C-EEF3EFD1170E}" type="datetimeFigureOut">
              <a:rPr lang="ru-RU" smtClean="0"/>
              <a:pPr/>
              <a:t>02.12.2022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EBB887-771C-471E-BCA0-722B7FF494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8348B4-9729-4EB1-B45C-EEF3EFD1170E}" type="datetimeFigureOut">
              <a:rPr lang="ru-RU" smtClean="0"/>
              <a:pPr/>
              <a:t>02.12.2022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EBB887-771C-471E-BCA0-722B7FF4948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8348B4-9729-4EB1-B45C-EEF3EFD1170E}" type="datetimeFigureOut">
              <a:rPr lang="ru-RU" smtClean="0"/>
              <a:pPr/>
              <a:t>02.12.2022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EBB887-771C-471E-BCA0-722B7FF494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8348B4-9729-4EB1-B45C-EEF3EFD1170E}" type="datetimeFigureOut">
              <a:rPr lang="ru-RU" smtClean="0"/>
              <a:pPr/>
              <a:t>02.12.2022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EBB887-771C-471E-BCA0-722B7FF494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8348B4-9729-4EB1-B45C-EEF3EFD1170E}" type="datetimeFigureOut">
              <a:rPr lang="ru-RU" smtClean="0"/>
              <a:pPr/>
              <a:t>02.12.2022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EBB887-771C-471E-BCA0-722B7FF494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8348B4-9729-4EB1-B45C-EEF3EFD1170E}" type="datetimeFigureOut">
              <a:rPr lang="ru-RU" smtClean="0"/>
              <a:pPr/>
              <a:t>02.12.2022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EBB887-771C-471E-BCA0-722B7FF4948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8348B4-9729-4EB1-B45C-EEF3EFD1170E}" type="datetimeFigureOut">
              <a:rPr lang="ru-RU" smtClean="0"/>
              <a:pPr/>
              <a:t>02.12.2022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EBB887-771C-471E-BCA0-722B7FF494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8348B4-9729-4EB1-B45C-EEF3EFD1170E}" type="datetimeFigureOut">
              <a:rPr lang="ru-RU" smtClean="0"/>
              <a:pPr/>
              <a:t>02.12.2022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EBB887-771C-471E-BCA0-722B7FF4948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488348B4-9729-4EB1-B45C-EEF3EFD1170E}" type="datetimeFigureOut">
              <a:rPr lang="ru-RU" smtClean="0"/>
              <a:pPr/>
              <a:t>02.12.2022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10EBB887-771C-471E-BCA0-722B7FF4948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za-tutaev.ru/" TargetMode="External"/><Relationship Id="rId2" Type="http://schemas.openxmlformats.org/officeDocument/2006/relationships/hyperlink" Target="https://rtg.warheroes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ranslated.turbopages.org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052736"/>
            <a:ext cx="7848872" cy="1470025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/>
              <a:t>ЗИНОВЬЕВ </a:t>
            </a:r>
            <a:r>
              <a:rPr lang="ru-RU" sz="4800" b="1" dirty="0" smtClean="0"/>
              <a:t/>
            </a:r>
            <a:br>
              <a:rPr lang="ru-RU" sz="4800" b="1" dirty="0" smtClean="0"/>
            </a:br>
            <a:r>
              <a:rPr lang="ru-RU" sz="4800" b="1" dirty="0" smtClean="0"/>
              <a:t>Фёдор </a:t>
            </a:r>
            <a:r>
              <a:rPr lang="ru-RU" sz="4800" b="1" dirty="0"/>
              <a:t>Иванович</a:t>
            </a:r>
            <a:br>
              <a:rPr lang="ru-RU" sz="4800" b="1" dirty="0"/>
            </a:br>
            <a:endParaRPr lang="ru-RU" sz="4800" dirty="0"/>
          </a:p>
        </p:txBody>
      </p:sp>
      <p:pic>
        <p:nvPicPr>
          <p:cNvPr id="4" name="Рисунок 3" descr="C:\Users\user\Desktop\274px-Фёдор_Иванович_Зиновьев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916832"/>
            <a:ext cx="3384376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043608" y="1844824"/>
            <a:ext cx="374441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1901- 1981 г.г.</a:t>
            </a:r>
          </a:p>
          <a:p>
            <a:pPr algn="ctr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Советский военачальник, </a:t>
            </a:r>
          </a:p>
          <a:p>
            <a:pPr algn="ctr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участник Великой Отечественной войны,</a:t>
            </a:r>
          </a:p>
          <a:p>
            <a:pPr algn="ctr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Герой Советского Союза, </a:t>
            </a:r>
          </a:p>
          <a:p>
            <a:pPr algn="ctr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генерал-майор</a:t>
            </a:r>
          </a:p>
          <a:p>
            <a:r>
              <a:rPr lang="ru-RU" dirty="0"/>
              <a:t> 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Иностранные награды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C:\Users\user\Desktop\DSC_083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1772816"/>
            <a:ext cx="2448272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user\Desktop\[2076]img78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1772816"/>
            <a:ext cx="2304256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331640" y="4509120"/>
            <a:ext cx="3600400" cy="4949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Орден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Югославии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«Партизанская звезда»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004048" y="4437112"/>
            <a:ext cx="3600400" cy="4949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Орден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Румынии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«Защита Родины»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zo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Послевоенные годы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1600200"/>
            <a:ext cx="4536504" cy="5257800"/>
          </a:xfrm>
        </p:spPr>
        <p:txBody>
          <a:bodyPr>
            <a:normAutofit fontScale="70000" lnSpcReduction="20000"/>
          </a:bodyPr>
          <a:lstStyle/>
          <a:p>
            <a:r>
              <a:rPr lang="ru-RU" sz="4000" dirty="0" smtClean="0">
                <a:latin typeface="Arial" pitchFamily="34" charset="0"/>
                <a:cs typeface="Arial" pitchFamily="34" charset="0"/>
              </a:rPr>
              <a:t>Федор Иванович отдал военной профессии 34 года своей жизни, пройдя путь от красноармейца до генерал-майора</a:t>
            </a:r>
          </a:p>
          <a:p>
            <a:r>
              <a:rPr lang="ru-RU" sz="4000" dirty="0" smtClean="0">
                <a:latin typeface="Arial" pitchFamily="34" charset="0"/>
                <a:cs typeface="Arial" pitchFamily="34" charset="0"/>
              </a:rPr>
              <a:t>после войны он продолжительное время жил в столице Молдавии – Кишиневе. Находясь в отставке, он занимался общественной работой. Умер в марте 1981 года</a:t>
            </a:r>
          </a:p>
          <a:p>
            <a:endParaRPr lang="ru-RU" dirty="0"/>
          </a:p>
        </p:txBody>
      </p:sp>
      <p:pic>
        <p:nvPicPr>
          <p:cNvPr id="5" name="Рисунок 4" descr="C:\Users\user\Desktop\1974 Кишинёв вокзал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484784"/>
            <a:ext cx="3779912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Мы помним о подвиге Вашем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1628800"/>
            <a:ext cx="345638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На Юбилейной площади города Тутаева, на аллее Славы, в честь Героя Советского Союза Федорова Ивановича Зиновьева установлен памятный знак</a:t>
            </a:r>
          </a:p>
          <a:p>
            <a:endParaRPr lang="ru-RU" dirty="0"/>
          </a:p>
        </p:txBody>
      </p:sp>
      <p:pic>
        <p:nvPicPr>
          <p:cNvPr id="5" name="Рисунок 4" descr="http://za-tutaev.ru/wp-content/uploads/2019/09/zinovev-alleja-slavy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916832"/>
            <a:ext cx="4374413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Источники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altLang="ru-RU" sz="2400" dirty="0" smtClean="0">
                <a:latin typeface="Arial" pitchFamily="34" charset="0"/>
                <a:cs typeface="Arial" pitchFamily="34" charset="0"/>
              </a:rPr>
              <a:t>Зиновьев Федор Иванович [Электронный ресурс]. // Герои страны Режим доступа: </a:t>
            </a:r>
            <a:r>
              <a:rPr lang="en-US" altLang="ru-RU" sz="2400" dirty="0" smtClean="0">
                <a:latin typeface="Arial" pitchFamily="34" charset="0"/>
                <a:cs typeface="Arial" pitchFamily="34" charset="0"/>
                <a:hlinkClick r:id="rId2"/>
              </a:rPr>
              <a:t>https://rtg.warheroes.ru//</a:t>
            </a:r>
            <a:r>
              <a:rPr lang="en-US" alt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2400" dirty="0" smtClean="0">
                <a:latin typeface="Arial" pitchFamily="34" charset="0"/>
                <a:cs typeface="Arial" pitchFamily="34" charset="0"/>
              </a:rPr>
              <a:t>(Дата обращения: </a:t>
            </a:r>
            <a:r>
              <a:rPr lang="en-US" altLang="ru-RU" sz="2400" dirty="0" smtClean="0">
                <a:latin typeface="Arial" pitchFamily="34" charset="0"/>
                <a:cs typeface="Arial" pitchFamily="34" charset="0"/>
              </a:rPr>
              <a:t>30</a:t>
            </a:r>
            <a:r>
              <a:rPr lang="ru-RU" altLang="ru-RU" sz="24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en-US" altLang="ru-RU" sz="2400" dirty="0" smtClean="0">
                <a:latin typeface="Arial" pitchFamily="34" charset="0"/>
                <a:cs typeface="Arial" pitchFamily="34" charset="0"/>
              </a:rPr>
              <a:t>11</a:t>
            </a:r>
            <a:r>
              <a:rPr lang="ru-RU" altLang="ru-RU" sz="2400" dirty="0" smtClean="0">
                <a:latin typeface="Arial" pitchFamily="34" charset="0"/>
                <a:cs typeface="Arial" pitchFamily="34" charset="0"/>
              </a:rPr>
              <a:t>.2022)</a:t>
            </a:r>
          </a:p>
          <a:p>
            <a:r>
              <a:rPr lang="ru-RU" altLang="ru-RU" sz="2400" dirty="0" smtClean="0">
                <a:latin typeface="Arial" pitchFamily="34" charset="0"/>
                <a:cs typeface="Arial" pitchFamily="34" charset="0"/>
              </a:rPr>
              <a:t>Зиновьев Федор Иванович [Электронный ресурс]. // Общественное движение</a:t>
            </a:r>
            <a:r>
              <a:rPr lang="en-US" alt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2400" dirty="0" smtClean="0">
                <a:latin typeface="Arial" pitchFamily="34" charset="0"/>
                <a:cs typeface="Arial" pitchFamily="34" charset="0"/>
              </a:rPr>
              <a:t>«За Тутаев» Режим доступа: </a:t>
            </a:r>
            <a:r>
              <a:rPr lang="en-US" sz="2400" dirty="0" smtClean="0">
                <a:latin typeface="Arial" pitchFamily="34" charset="0"/>
                <a:cs typeface="Arial" pitchFamily="34" charset="0"/>
                <a:hlinkClick r:id="rId3"/>
              </a:rPr>
              <a:t>http://za-tutaev.ru//</a:t>
            </a:r>
            <a:r>
              <a:rPr lang="ru-RU" altLang="ru-RU" sz="2400" dirty="0" smtClean="0">
                <a:latin typeface="Arial" pitchFamily="34" charset="0"/>
                <a:cs typeface="Arial" pitchFamily="34" charset="0"/>
              </a:rPr>
              <a:t> (Дата обращения: 02.</a:t>
            </a:r>
            <a:r>
              <a:rPr lang="en-US" altLang="ru-RU" sz="24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ru-RU" altLang="ru-RU" sz="2400" dirty="0" smtClean="0">
                <a:latin typeface="Arial" pitchFamily="34" charset="0"/>
                <a:cs typeface="Arial" pitchFamily="34" charset="0"/>
              </a:rPr>
              <a:t>2.2022)</a:t>
            </a:r>
          </a:p>
          <a:p>
            <a:r>
              <a:rPr lang="ru-RU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Ордена, награды и медали Советского Союза</a:t>
            </a:r>
            <a:r>
              <a:rPr lang="ru-RU" altLang="ru-RU" sz="2400" dirty="0" smtClean="0">
                <a:latin typeface="Arial" pitchFamily="34" charset="0"/>
                <a:cs typeface="Arial" pitchFamily="34" charset="0"/>
              </a:rPr>
              <a:t> [Электронный ресурс]. </a:t>
            </a:r>
            <a:r>
              <a:rPr lang="ru-RU" altLang="ru-RU" sz="2400" dirty="0" err="1" smtClean="0">
                <a:latin typeface="Arial" pitchFamily="34" charset="0"/>
                <a:cs typeface="Arial" pitchFamily="34" charset="0"/>
              </a:rPr>
              <a:t>Википедия</a:t>
            </a:r>
            <a:r>
              <a:rPr lang="ru-RU" altLang="ru-RU" sz="2400" dirty="0" smtClean="0">
                <a:latin typeface="Arial" pitchFamily="34" charset="0"/>
                <a:cs typeface="Arial" pitchFamily="34" charset="0"/>
              </a:rPr>
              <a:t> // Режим доступа: </a:t>
            </a:r>
            <a:r>
              <a:rPr lang="en-US" altLang="ru-RU" sz="2400" dirty="0" smtClean="0">
                <a:latin typeface="Arial" pitchFamily="34" charset="0"/>
                <a:cs typeface="Arial" pitchFamily="34" charset="0"/>
                <a:hlinkClick r:id="rId4"/>
              </a:rPr>
              <a:t>https://translated.turbopages.org//</a:t>
            </a:r>
            <a:r>
              <a:rPr lang="ru-RU" altLang="ru-RU" sz="2400" dirty="0" smtClean="0">
                <a:latin typeface="Arial" pitchFamily="34" charset="0"/>
                <a:cs typeface="Arial" pitchFamily="34" charset="0"/>
              </a:rPr>
              <a:t> (Дата обращения: 01.</a:t>
            </a:r>
            <a:r>
              <a:rPr lang="en-US" altLang="ru-RU" sz="24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ru-RU" altLang="ru-RU" sz="2400" dirty="0" smtClean="0">
                <a:latin typeface="Arial" pitchFamily="34" charset="0"/>
                <a:cs typeface="Arial" pitchFamily="34" charset="0"/>
              </a:rPr>
              <a:t>2.2022)</a:t>
            </a:r>
            <a:endParaRPr lang="ru-RU" sz="2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zo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 smtClean="0">
                <a:latin typeface="Arial" pitchFamily="34" charset="0"/>
                <a:cs typeface="Arial" pitchFamily="34" charset="0"/>
              </a:rPr>
              <a:t>Юность</a:t>
            </a:r>
            <a:endParaRPr lang="ru-RU" sz="4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19672" y="1628800"/>
            <a:ext cx="6707088" cy="4525963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Arial" pitchFamily="34" charset="0"/>
                <a:cs typeface="Arial" pitchFamily="34" charset="0"/>
              </a:rPr>
              <a:t>р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одился 5 мая 1901 года в д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. Бабкино ныне Тутаевского района Ярославской области</a:t>
            </a:r>
            <a:r>
              <a:rPr lang="ru-RU" sz="2800" i="1" dirty="0">
                <a:latin typeface="Arial" pitchFamily="34" charset="0"/>
                <a:cs typeface="Arial" pitchFamily="34" charset="0"/>
              </a:rPr>
              <a:t> 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800" dirty="0">
                <a:latin typeface="Arial" pitchFamily="34" charset="0"/>
                <a:cs typeface="Arial" pitchFamily="34" charset="0"/>
              </a:rPr>
              <a:t>о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кончил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церковноприходскую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школу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ушел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в город Санкт-Петербург на заработки. 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800" dirty="0">
                <a:latin typeface="Arial" pitchFamily="34" charset="0"/>
                <a:cs typeface="Arial" pitchFamily="34" charset="0"/>
              </a:rPr>
              <a:t>в октябре 1917 года вернулся в 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деревню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 smtClean="0"/>
              <a:t>Военный путь</a:t>
            </a:r>
            <a:endParaRPr lang="ru-RU" sz="4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340768"/>
            <a:ext cx="4680520" cy="4824536"/>
          </a:xfrm>
        </p:spPr>
        <p:txBody>
          <a:bodyPr>
            <a:normAutofit fontScale="77500" lnSpcReduction="20000"/>
          </a:bodyPr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у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частник гражданской войны;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1927 год-  </a:t>
            </a:r>
            <a:r>
              <a:rPr lang="ru-RU" dirty="0">
                <a:latin typeface="Arial" pitchFamily="34" charset="0"/>
                <a:cs typeface="Arial" pitchFamily="34" charset="0"/>
              </a:rPr>
              <a:t>окончил Военно-политическую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школу; 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1932 г. </a:t>
            </a:r>
            <a:r>
              <a:rPr lang="ru-RU" dirty="0">
                <a:latin typeface="Arial" pitchFamily="34" charset="0"/>
                <a:cs typeface="Arial" pitchFamily="34" charset="0"/>
              </a:rPr>
              <a:t>–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окончил курсы </a:t>
            </a:r>
            <a:r>
              <a:rPr lang="ru-RU" dirty="0">
                <a:latin typeface="Arial" pitchFamily="34" charset="0"/>
                <a:cs typeface="Arial" pitchFamily="34" charset="0"/>
              </a:rPr>
              <a:t>«Выстрел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»; 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1937 г. </a:t>
            </a:r>
            <a:r>
              <a:rPr lang="ru-RU" dirty="0">
                <a:latin typeface="Arial" pitchFamily="34" charset="0"/>
                <a:cs typeface="Arial" pitchFamily="34" charset="0"/>
              </a:rPr>
              <a:t>–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окончил Военную </a:t>
            </a:r>
            <a:r>
              <a:rPr lang="ru-RU" dirty="0">
                <a:latin typeface="Arial" pitchFamily="34" charset="0"/>
                <a:cs typeface="Arial" pitchFamily="34" charset="0"/>
              </a:rPr>
              <a:t>академию имени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М.В.Фрунзе;</a:t>
            </a:r>
            <a:r>
              <a:rPr lang="ru-RU" dirty="0">
                <a:latin typeface="Arial" pitchFamily="34" charset="0"/>
                <a:cs typeface="Arial" pitchFamily="34" charset="0"/>
              </a:rPr>
              <a:t> 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с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>
                <a:latin typeface="Arial" pitchFamily="34" charset="0"/>
                <a:cs typeface="Arial" pitchFamily="34" charset="0"/>
              </a:rPr>
              <a:t>июня 1941 года —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находился на </a:t>
            </a:r>
            <a:r>
              <a:rPr lang="ru-RU" dirty="0">
                <a:latin typeface="Arial" pitchFamily="34" charset="0"/>
                <a:cs typeface="Arial" pitchFamily="34" charset="0"/>
              </a:rPr>
              <a:t>фронтах Великой Отечественной войны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 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C:\Users\user\Desktop\VoennayaakademiyaimeniFrynze_gl(9)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1700808"/>
            <a:ext cx="3278386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64096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900" b="1" dirty="0" smtClean="0">
                <a:latin typeface="Arial" pitchFamily="34" charset="0"/>
                <a:cs typeface="Arial" pitchFamily="34" charset="0"/>
              </a:rPr>
              <a:t>Оборона Киева</a:t>
            </a:r>
            <a:r>
              <a:rPr lang="ru-RU" b="1" dirty="0">
                <a:latin typeface="Arial" pitchFamily="34" charset="0"/>
                <a:cs typeface="Arial" pitchFamily="34" charset="0"/>
              </a:rPr>
              <a:t/>
            </a:r>
            <a:br>
              <a:rPr lang="ru-RU" b="1" dirty="0">
                <a:latin typeface="Arial" pitchFamily="34" charset="0"/>
                <a:cs typeface="Arial" pitchFamily="34" charset="0"/>
              </a:rPr>
            </a:b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628800"/>
            <a:ext cx="3672408" cy="4525963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конец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лета и в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начало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осени 1941 года войска Юго-Западного фронта стойко обороняли Киев и Днепр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26-я армия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оказались в жутком Киевском котле. 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C:\Users\user\Desktop\2.02.1_Карта_Киевской_оборонительной_операции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700808"/>
            <a:ext cx="4248472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Человек, который 16 месяцев шёл к своим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484784"/>
            <a:ext cx="3960440" cy="5373216"/>
          </a:xfrm>
        </p:spPr>
        <p:txBody>
          <a:bodyPr>
            <a:normAutofit fontScale="55000" lnSpcReduction="20000"/>
          </a:bodyPr>
          <a:lstStyle/>
          <a:p>
            <a:endParaRPr lang="ru-RU" dirty="0" smtClean="0"/>
          </a:p>
          <a:p>
            <a:r>
              <a:rPr lang="ru-RU" sz="5100" dirty="0" smtClean="0">
                <a:latin typeface="Arial" pitchFamily="34" charset="0"/>
                <a:cs typeface="Arial" pitchFamily="34" charset="0"/>
              </a:rPr>
              <a:t>Зиновьев был контужен и ранен.</a:t>
            </a:r>
          </a:p>
          <a:p>
            <a:r>
              <a:rPr lang="ru-RU" sz="5100" dirty="0" smtClean="0">
                <a:latin typeface="Arial" pitchFamily="34" charset="0"/>
                <a:cs typeface="Arial" pitchFamily="34" charset="0"/>
              </a:rPr>
              <a:t>16 месяцев Фёдор Зиновьев шёл по Киевской, Полтавской, Харьковской, Сумской, Курской и Воронежской областям. </a:t>
            </a:r>
          </a:p>
          <a:p>
            <a:r>
              <a:rPr lang="ru-RU" sz="5100" dirty="0">
                <a:latin typeface="Arial" pitchFamily="34" charset="0"/>
                <a:cs typeface="Arial" pitchFamily="34" charset="0"/>
              </a:rPr>
              <a:t>в январе 1943 года был освобождён из лагеря в городе </a:t>
            </a:r>
            <a:r>
              <a:rPr lang="ru-RU" sz="5100" dirty="0" smtClean="0">
                <a:latin typeface="Arial" pitchFamily="34" charset="0"/>
                <a:cs typeface="Arial" pitchFamily="34" charset="0"/>
              </a:rPr>
              <a:t>Миллерово</a:t>
            </a:r>
            <a:endParaRPr lang="ru-RU" sz="5100" dirty="0" smtClean="0"/>
          </a:p>
          <a:p>
            <a:endParaRPr lang="ru-RU" dirty="0"/>
          </a:p>
        </p:txBody>
      </p:sp>
      <p:pic>
        <p:nvPicPr>
          <p:cNvPr id="4" name="Рисунок 3" descr="C:\Users\user\Desktop\2.02.4_Киевский_котёл._Советские_танки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95528" y="1700808"/>
            <a:ext cx="4248472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16632"/>
            <a:ext cx="7498080" cy="1143000"/>
          </a:xfrm>
        </p:spPr>
        <p:txBody>
          <a:bodyPr/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Возвращение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1268760"/>
            <a:ext cx="4248472" cy="5400600"/>
          </a:xfrm>
        </p:spPr>
        <p:txBody>
          <a:bodyPr>
            <a:normAutofit fontScale="40000" lnSpcReduction="20000"/>
          </a:bodyPr>
          <a:lstStyle/>
          <a:p>
            <a:r>
              <a:rPr lang="ru-RU" sz="7000" dirty="0" smtClean="0">
                <a:latin typeface="Arial" pitchFamily="34" charset="0"/>
                <a:cs typeface="Arial" pitchFamily="34" charset="0"/>
              </a:rPr>
              <a:t>в марте </a:t>
            </a:r>
            <a:r>
              <a:rPr lang="ru-RU" sz="7000" dirty="0">
                <a:latin typeface="Arial" pitchFamily="34" charset="0"/>
                <a:cs typeface="Arial" pitchFamily="34" charset="0"/>
              </a:rPr>
              <a:t>1943 года </a:t>
            </a:r>
            <a:r>
              <a:rPr lang="ru-RU" sz="7000" dirty="0" smtClean="0">
                <a:latin typeface="Arial" pitchFamily="34" charset="0"/>
                <a:cs typeface="Arial" pitchFamily="34" charset="0"/>
              </a:rPr>
              <a:t>вернулся </a:t>
            </a:r>
            <a:r>
              <a:rPr lang="ru-RU" sz="7000" dirty="0">
                <a:latin typeface="Arial" pitchFamily="34" charset="0"/>
                <a:cs typeface="Arial" pitchFamily="34" charset="0"/>
              </a:rPr>
              <a:t>в действующую </a:t>
            </a:r>
            <a:r>
              <a:rPr lang="ru-RU" sz="7000" dirty="0" smtClean="0">
                <a:latin typeface="Arial" pitchFamily="34" charset="0"/>
                <a:cs typeface="Arial" pitchFamily="34" charset="0"/>
              </a:rPr>
              <a:t>армию; </a:t>
            </a:r>
          </a:p>
          <a:p>
            <a:pPr>
              <a:buNone/>
            </a:pPr>
            <a:r>
              <a:rPr lang="ru-RU" sz="7000" dirty="0" smtClean="0">
                <a:latin typeface="Arial" pitchFamily="34" charset="0"/>
                <a:cs typeface="Arial" pitchFamily="34" charset="0"/>
              </a:rPr>
              <a:t>Участвовал:</a:t>
            </a:r>
          </a:p>
          <a:p>
            <a:r>
              <a:rPr lang="ru-RU" sz="7000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sz="7000" dirty="0">
                <a:latin typeface="Arial" pitchFamily="34" charset="0"/>
                <a:cs typeface="Arial" pitchFamily="34" charset="0"/>
              </a:rPr>
              <a:t>Курской битве, битве за </a:t>
            </a:r>
            <a:r>
              <a:rPr lang="ru-RU" sz="7000" dirty="0" smtClean="0">
                <a:latin typeface="Arial" pitchFamily="34" charset="0"/>
                <a:cs typeface="Arial" pitchFamily="34" charset="0"/>
              </a:rPr>
              <a:t>Днепр;</a:t>
            </a:r>
          </a:p>
          <a:p>
            <a:r>
              <a:rPr lang="ru-RU" sz="7000" dirty="0" smtClean="0">
                <a:latin typeface="Arial" pitchFamily="34" charset="0"/>
                <a:cs typeface="Arial" pitchFamily="34" charset="0"/>
              </a:rPr>
              <a:t>в освобождении </a:t>
            </a:r>
            <a:r>
              <a:rPr lang="ru-RU" sz="7000" dirty="0">
                <a:latin typeface="Arial" pitchFamily="34" charset="0"/>
                <a:cs typeface="Arial" pitchFamily="34" charset="0"/>
              </a:rPr>
              <a:t>Украинской ССР, </a:t>
            </a:r>
            <a:r>
              <a:rPr lang="ru-RU" sz="7000" dirty="0" smtClean="0">
                <a:latin typeface="Arial" pitchFamily="34" charset="0"/>
                <a:cs typeface="Arial" pitchFamily="34" charset="0"/>
              </a:rPr>
              <a:t>Молдавской ССР, Румынии, Болгарии, Югославии, Венгрии, Австрии; </a:t>
            </a:r>
          </a:p>
          <a:p>
            <a:r>
              <a:rPr lang="ru-RU" sz="7000" dirty="0" smtClean="0">
                <a:latin typeface="Arial" pitchFamily="34" charset="0"/>
                <a:cs typeface="Arial" pitchFamily="34" charset="0"/>
              </a:rPr>
              <a:t>В Ясско-Кишинёвской операции 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6" name="Рисунок 5" descr="C:\Users\user\Desktop\i (2)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412776"/>
            <a:ext cx="3670837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user\Desktop\9911a4fb-021c-486a-8f5d-c003f1ce1ead.jpe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4077072"/>
            <a:ext cx="3597357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16632"/>
            <a:ext cx="7498080" cy="1143000"/>
          </a:xfrm>
        </p:spPr>
        <p:txBody>
          <a:bodyPr/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Освобождение Югославии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1196752"/>
            <a:ext cx="4176464" cy="5400600"/>
          </a:xfrm>
        </p:spPr>
        <p:txBody>
          <a:bodyPr>
            <a:normAutofit fontScale="85000" lnSpcReduction="20000"/>
          </a:bodyPr>
          <a:lstStyle/>
          <a:p>
            <a:r>
              <a:rPr lang="ru-RU" sz="3300" dirty="0" smtClean="0">
                <a:latin typeface="Arial" pitchFamily="34" charset="0"/>
                <a:cs typeface="Arial" pitchFamily="34" charset="0"/>
              </a:rPr>
              <a:t>С ноября 1944 года генерал-майор командовал 74-й стрелковой дивизией 57-й армии 3-го Украинского фронта. </a:t>
            </a:r>
          </a:p>
          <a:p>
            <a:r>
              <a:rPr lang="ru-RU" sz="3300" dirty="0" smtClean="0">
                <a:latin typeface="Arial" pitchFamily="34" charset="0"/>
                <a:cs typeface="Arial" pitchFamily="34" charset="0"/>
              </a:rPr>
              <a:t>Дивизия особо отличилась во время освобождения Югославии, прорвав оборону противника что способствовало успешному наступлению вперёд частей корпуса.</a:t>
            </a:r>
          </a:p>
          <a:p>
            <a:endParaRPr lang="ru-RU" dirty="0"/>
          </a:p>
        </p:txBody>
      </p:sp>
      <p:pic>
        <p:nvPicPr>
          <p:cNvPr id="4" name="Рисунок 3" descr="C:\Users\user\Desktop\i (1)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340768"/>
            <a:ext cx="3581089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Звание Герой Советского Союза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772816"/>
            <a:ext cx="3826768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3000" dirty="0">
                <a:latin typeface="Arial" pitchFamily="34" charset="0"/>
                <a:cs typeface="Arial" pitchFamily="34" charset="0"/>
              </a:rPr>
              <a:t>Указом Президиума Верховного Совета СССР от 28 апреля 1945 года 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был </a:t>
            </a:r>
            <a:r>
              <a:rPr lang="ru-RU" sz="3000" dirty="0">
                <a:latin typeface="Arial" pitchFamily="34" charset="0"/>
                <a:cs typeface="Arial" pitchFamily="34" charset="0"/>
              </a:rPr>
              <a:t>удостоен высокого звания Героя Советского Союза с вручением ордена Ленина и медали «Золотая Звезда» за номером 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5435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C:\Users\user\Desktop\q3krNdNdzy81-722x10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3" y="1700808"/>
            <a:ext cx="3433883" cy="4870217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Правительственные награды</a:t>
            </a:r>
            <a:endParaRPr lang="ru-RU" b="1" dirty="0"/>
          </a:p>
        </p:txBody>
      </p:sp>
      <p:pic>
        <p:nvPicPr>
          <p:cNvPr id="4" name="Рисунок 3" descr="C:\Users\user\Desktop\Медаль-Золотая-Звезда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700808"/>
            <a:ext cx="2045266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user\Desktop\upld_4569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1628800"/>
            <a:ext cx="1556139" cy="1937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user\Desktop\a65159e7038acb563d8ee8bfcaf21ed4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1556792"/>
            <a:ext cx="1993652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user\Desktop\Order_of_the_Patriotic_War_(1st_class).pn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91680" y="4509120"/>
            <a:ext cx="1472952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user\Desktop\Order_Of_The_Patriotic_War_(2nd_Class).pn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67944" y="4365104"/>
            <a:ext cx="142875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user\Desktop\f50c8095c1d77a792f11d62a888ad850.gif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92280" y="1484784"/>
            <a:ext cx="1800200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user\Desktop\orden-bogdana-hmelnitskogo-4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72200" y="4293096"/>
            <a:ext cx="1881312" cy="1555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899592" y="3573016"/>
            <a:ext cx="2232248" cy="4949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dirty="0" smtClean="0">
                <a:latin typeface="+mj-lt"/>
                <a:ea typeface="+mj-ea"/>
                <a:cs typeface="+mj-cs"/>
              </a:rPr>
              <a:t>Золотая звезда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dirty="0" smtClean="0">
                <a:latin typeface="+mj-lt"/>
                <a:ea typeface="+mj-ea"/>
                <a:cs typeface="+mj-cs"/>
              </a:rPr>
              <a:t>Героя Советского Союза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3059832" y="3717032"/>
            <a:ext cx="1728192" cy="3509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Орден</a:t>
            </a:r>
            <a:r>
              <a:rPr kumimoji="0" lang="ru-RU" sz="1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Ленина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5076056" y="3645024"/>
            <a:ext cx="1728192" cy="3509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Орден</a:t>
            </a:r>
            <a:r>
              <a:rPr kumimoji="0" lang="ru-RU" sz="1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Красного Знамени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6804248" y="3501008"/>
            <a:ext cx="2232248" cy="3509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Орден</a:t>
            </a:r>
            <a:r>
              <a:rPr kumimoji="0" lang="ru-RU" sz="1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Кутузова </a:t>
            </a:r>
            <a:r>
              <a:rPr kumimoji="0" lang="en-US" sz="1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II</a:t>
            </a:r>
            <a:r>
              <a:rPr kumimoji="0" lang="ru-RU" sz="1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степени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1619672" y="6165304"/>
            <a:ext cx="1728192" cy="3509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Орден Отечественной войны 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степени 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3995936" y="6093296"/>
            <a:ext cx="1728192" cy="3509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Орден Отечественной войны 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</a:t>
            </a:r>
            <a:r>
              <a:rPr lang="en-US" sz="1600" b="1" noProof="0" dirty="0" smtClean="0">
                <a:latin typeface="+mj-lt"/>
                <a:ea typeface="+mj-ea"/>
                <a:cs typeface="+mj-cs"/>
              </a:rPr>
              <a:t>I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степени 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6732240" y="6093296"/>
            <a:ext cx="1728192" cy="3509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Орден</a:t>
            </a:r>
            <a:r>
              <a:rPr lang="en-US" sz="1600" b="1" dirty="0" smtClean="0">
                <a:latin typeface="+mj-lt"/>
                <a:ea typeface="+mj-ea"/>
                <a:cs typeface="+mj-cs"/>
              </a:rPr>
              <a:t> </a:t>
            </a:r>
            <a:r>
              <a:rPr lang="ru-RU" sz="1600" b="1" dirty="0" smtClean="0">
                <a:latin typeface="+mj-lt"/>
                <a:ea typeface="+mj-ea"/>
                <a:cs typeface="+mj-cs"/>
              </a:rPr>
              <a:t>Богдана Хмельницкого </a:t>
            </a:r>
            <a:r>
              <a:rPr lang="en-US" sz="1600" b="1" dirty="0" smtClean="0">
                <a:latin typeface="+mj-lt"/>
                <a:ea typeface="+mj-ea"/>
                <a:cs typeface="+mj-cs"/>
              </a:rPr>
              <a:t>II</a:t>
            </a:r>
            <a:r>
              <a:rPr lang="ru-RU" sz="1600" b="1" dirty="0" smtClean="0">
                <a:latin typeface="+mj-lt"/>
                <a:ea typeface="+mj-ea"/>
                <a:cs typeface="+mj-cs"/>
              </a:rPr>
              <a:t> степени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zoom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230</TotalTime>
  <Words>882</Words>
  <Application>Microsoft Office PowerPoint</Application>
  <PresentationFormat>Экран (4:3)</PresentationFormat>
  <Paragraphs>89</Paragraphs>
  <Slides>13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Солнцестояние</vt:lpstr>
      <vt:lpstr>ЗИНОВЬЕВ  Фёдор Иванович </vt:lpstr>
      <vt:lpstr>Юность</vt:lpstr>
      <vt:lpstr>Военный путь</vt:lpstr>
      <vt:lpstr>Оборона Киева </vt:lpstr>
      <vt:lpstr>Человек, который 16 месяцев шёл к своим</vt:lpstr>
      <vt:lpstr>Возвращение </vt:lpstr>
      <vt:lpstr>Освобождение Югославии</vt:lpstr>
      <vt:lpstr>Звание Герой Советского Союза</vt:lpstr>
      <vt:lpstr>Правительственные награды</vt:lpstr>
      <vt:lpstr>Иностранные награды</vt:lpstr>
      <vt:lpstr>Послевоенные годы</vt:lpstr>
      <vt:lpstr>Мы помним о подвиге Вашем</vt:lpstr>
      <vt:lpstr>Источники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ЗИНОВЬЕВ  Фёдор Иванович</dc:title>
  <dc:creator>Пользователь</dc:creator>
  <cp:lastModifiedBy>Пользователь</cp:lastModifiedBy>
  <cp:revision>29</cp:revision>
  <dcterms:created xsi:type="dcterms:W3CDTF">2022-12-01T17:40:43Z</dcterms:created>
  <dcterms:modified xsi:type="dcterms:W3CDTF">2022-12-02T15:32:17Z</dcterms:modified>
</cp:coreProperties>
</file>